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Economica"/>
      <p:regular r:id="rId14"/>
      <p:bold r:id="rId15"/>
      <p:italic r:id="rId16"/>
      <p:boldItalic r:id="rId17"/>
    </p:embeddedFont>
    <p:embeddedFont>
      <p:font typeface="Bitter"/>
      <p:regular r:id="rId18"/>
      <p:bold r:id="rId19"/>
      <p:italic r:id="rId20"/>
      <p:boldItalic r:id="rId21"/>
    </p:embeddedFont>
    <p:embeddedFont>
      <p:font typeface="Open Sans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9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952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itter-italic.fntdata"/><Relationship Id="rId22" Type="http://schemas.openxmlformats.org/officeDocument/2006/relationships/font" Target="fonts/OpenSans-regular.fntdata"/><Relationship Id="rId21" Type="http://schemas.openxmlformats.org/officeDocument/2006/relationships/font" Target="fonts/Bitter-boldItalic.fntdata"/><Relationship Id="rId24" Type="http://schemas.openxmlformats.org/officeDocument/2006/relationships/font" Target="fonts/OpenSans-italic.fntdata"/><Relationship Id="rId23" Type="http://schemas.openxmlformats.org/officeDocument/2006/relationships/font" Target="fonts/OpenSans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OpenSans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Economica-bold.fntdata"/><Relationship Id="rId14" Type="http://schemas.openxmlformats.org/officeDocument/2006/relationships/font" Target="fonts/Economica-regular.fntdata"/><Relationship Id="rId17" Type="http://schemas.openxmlformats.org/officeDocument/2006/relationships/font" Target="fonts/Economica-boldItalic.fntdata"/><Relationship Id="rId16" Type="http://schemas.openxmlformats.org/officeDocument/2006/relationships/font" Target="fonts/Economica-italic.fntdata"/><Relationship Id="rId19" Type="http://schemas.openxmlformats.org/officeDocument/2006/relationships/font" Target="fonts/Bitter-bold.fntdata"/><Relationship Id="rId18" Type="http://schemas.openxmlformats.org/officeDocument/2006/relationships/font" Target="fonts/Bitter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8d27ad3677_49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8d27ad3677_49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Christine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c2d190ee88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c2d190ee88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Jeff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a0854667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a0854667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Christine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c2d190ee8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c2d190ee8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Gene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7a0854667f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7a0854667f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solidFill>
                  <a:schemeClr val="dk1"/>
                </a:solidFill>
              </a:rPr>
              <a:t>Gene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c4eadf032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c4eadf032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c4eadf0323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c4eadf0323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bc5ceb07a8_0_1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bc5ceb07a8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Christine</a:t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6C0"/>
              </a:buClr>
              <a:buSzPts val="4400"/>
              <a:buChar char="●"/>
              <a:defRPr i="0" sz="4400" u="none" cap="none" strike="noStrike">
                <a:solidFill>
                  <a:srgbClr val="0076C0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○"/>
              <a:defRPr b="1" sz="3600">
                <a:solidFill>
                  <a:schemeClr val="dk1"/>
                </a:solidFill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■"/>
              <a:defRPr b="1" sz="3600">
                <a:solidFill>
                  <a:schemeClr val="dk1"/>
                </a:solidFill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●"/>
              <a:defRPr b="1" sz="3600">
                <a:solidFill>
                  <a:schemeClr val="dk1"/>
                </a:solidFill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○"/>
              <a:defRPr b="1" sz="36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■"/>
              <a:defRPr b="1" sz="36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●"/>
              <a:defRPr b="1" sz="36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○"/>
              <a:defRPr b="1" sz="36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■"/>
              <a:defRPr b="1" sz="3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0" name="Google Shape;60;p13"/>
          <p:cNvSpPr txBox="1"/>
          <p:nvPr>
            <p:ph idx="1" type="body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4191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000"/>
              <a:buFont typeface="Arial"/>
              <a:buChar char="•"/>
              <a:defRPr b="0" i="0" sz="3000" u="none" cap="none" strike="noStrike"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400"/>
              <a:buFont typeface="Arial"/>
              <a:buChar char="–"/>
              <a:defRPr b="0" i="0" sz="2400" u="none" cap="none" strike="noStrike"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b="0" i="0" sz="2400" u="none" cap="none" strike="noStrike"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–"/>
              <a:defRPr b="0" i="0" sz="1800" u="none" cap="none" strike="noStrike"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»"/>
              <a:defRPr b="0" i="0" sz="1800" u="none" cap="none" strike="noStrike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•"/>
              <a:defRPr b="0" i="0" sz="18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•"/>
              <a:defRPr b="0" i="0" sz="18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•"/>
              <a:defRPr b="0" i="0" sz="18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Font typeface="Arial"/>
              <a:buChar char="•"/>
              <a:defRPr b="0" i="0" sz="18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Google Shape;61;p13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Google Shape;62;p13"/>
          <p:cNvSpPr txBox="1"/>
          <p:nvPr>
            <p:ph idx="12" type="sldNum"/>
          </p:nvPr>
        </p:nvSpPr>
        <p:spPr>
          <a:xfrm>
            <a:off x="8783375" y="4900325"/>
            <a:ext cx="299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/>
          <p:nvPr/>
        </p:nvSpPr>
        <p:spPr>
          <a:xfrm>
            <a:off x="0" y="-32100"/>
            <a:ext cx="9248100" cy="5175600"/>
          </a:xfrm>
          <a:prstGeom prst="rect">
            <a:avLst/>
          </a:prstGeom>
          <a:solidFill>
            <a:srgbClr val="0076C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/>
          <p:cNvSpPr/>
          <p:nvPr/>
        </p:nvSpPr>
        <p:spPr>
          <a:xfrm>
            <a:off x="5776925" y="2229700"/>
            <a:ext cx="4509900" cy="4509900"/>
          </a:xfrm>
          <a:prstGeom prst="ellipse">
            <a:avLst/>
          </a:prstGeom>
          <a:solidFill>
            <a:srgbClr val="0194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54975" y="3734475"/>
            <a:ext cx="1704200" cy="93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ocs.google.com/document/d/1YpvIFB-pXrEinWbaPz0OAiuEUhEg3JFV3b7AFnALHs4/edit?usp=sharing" TargetMode="External"/><Relationship Id="rId4" Type="http://schemas.openxmlformats.org/officeDocument/2006/relationships/hyperlink" Target="https://docs.google.com/document/d/1YpvIFB-pXrEinWbaPz0OAiuEUhEg3JFV3b7AFnALHs4/edit?usp=sharing" TargetMode="External"/><Relationship Id="rId5" Type="http://schemas.openxmlformats.org/officeDocument/2006/relationships/hyperlink" Target="https://docs.google.com/document/d/1-4UnxY8UQ_f0zDEuewb3RVocq8AiYt370X69dFIhOHA/edit?usp=sharing" TargetMode="External"/><Relationship Id="rId6" Type="http://schemas.openxmlformats.org/officeDocument/2006/relationships/hyperlink" Target="https://www.health.state.mn.us/diseases/coronavirus/schools/homescreen.pdf" TargetMode="External"/><Relationship Id="rId7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qfreeaccountssjc1.az1.qualtrics.com/jfe/form/SV_5z04aH5JbHCPAjQ" TargetMode="External"/><Relationship Id="rId4" Type="http://schemas.openxmlformats.org/officeDocument/2006/relationships/hyperlink" Target="https://docs.google.com/document/d/1lHZuVZ3JXN-1VnOSmeGzSdWvqvgYwP7aVZdDnWFAwTs/edit?usp=sharing" TargetMode="External"/><Relationship Id="rId5" Type="http://schemas.openxmlformats.org/officeDocument/2006/relationships/hyperlink" Target="https://qfreeaccountssjc1.az1.qualtrics.com/jfe/form/SV_5z04aH5JbHCPAjQ" TargetMode="External"/><Relationship Id="rId6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599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idx="4294967295" type="title"/>
          </p:nvPr>
        </p:nvSpPr>
        <p:spPr>
          <a:xfrm>
            <a:off x="565325" y="1263150"/>
            <a:ext cx="79245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1C4587"/>
                </a:solidFill>
                <a:latin typeface="Bitter"/>
                <a:ea typeface="Bitter"/>
                <a:cs typeface="Bitter"/>
                <a:sym typeface="Bitter"/>
              </a:rPr>
              <a:t>Phase 2 &amp; Virtual Learning </a:t>
            </a:r>
            <a:endParaRPr sz="3800">
              <a:solidFill>
                <a:srgbClr val="1C4587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1C4587"/>
                </a:solidFill>
                <a:latin typeface="Bitter"/>
                <a:ea typeface="Bitter"/>
                <a:cs typeface="Bitter"/>
                <a:sym typeface="Bitter"/>
              </a:rPr>
              <a:t>for AAHS Students</a:t>
            </a:r>
            <a:endParaRPr sz="3800">
              <a:solidFill>
                <a:srgbClr val="1C4587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800">
                <a:solidFill>
                  <a:srgbClr val="1C4587"/>
                </a:solidFill>
                <a:latin typeface="Bitter"/>
                <a:ea typeface="Bitter"/>
                <a:cs typeface="Bitter"/>
                <a:sym typeface="Bitter"/>
              </a:rPr>
              <a:t>Information </a:t>
            </a:r>
            <a:endParaRPr sz="3800">
              <a:solidFill>
                <a:srgbClr val="1C4587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7125" y="2120550"/>
            <a:ext cx="3200896" cy="32008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599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401700" y="1348200"/>
            <a:ext cx="8340600" cy="87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C4587"/>
                </a:solidFill>
                <a:latin typeface="Bitter"/>
                <a:ea typeface="Bitter"/>
                <a:cs typeface="Bitter"/>
                <a:sym typeface="Bitter"/>
              </a:rPr>
              <a:t>What’s the Same?</a:t>
            </a:r>
            <a:endParaRPr sz="3000">
              <a:solidFill>
                <a:srgbClr val="1C4587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401700" y="1808875"/>
            <a:ext cx="6476400" cy="141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Bitter"/>
              <a:ea typeface="Bitter"/>
              <a:cs typeface="Bitter"/>
              <a:sym typeface="Bitter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tter"/>
              <a:buChar char="•"/>
            </a:pPr>
            <a:r>
              <a:rPr lang="en" sz="1400">
                <a:latin typeface="Bitter"/>
                <a:ea typeface="Bitter"/>
                <a:cs typeface="Bitter"/>
                <a:sym typeface="Bitter"/>
              </a:rPr>
              <a:t>Students will access their material on Google Classroom, as they have done with </a:t>
            </a:r>
            <a:r>
              <a:rPr lang="en" sz="1400">
                <a:latin typeface="Bitter"/>
                <a:ea typeface="Bitter"/>
                <a:cs typeface="Bitter"/>
                <a:sym typeface="Bitter"/>
              </a:rPr>
              <a:t>previous quarters.</a:t>
            </a:r>
            <a:endParaRPr sz="1400"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latin typeface="Bitter"/>
              <a:ea typeface="Bitter"/>
              <a:cs typeface="Bitter"/>
              <a:sym typeface="Bitter"/>
            </a:endParaRPr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tter"/>
              <a:buChar char="•"/>
            </a:pPr>
            <a:r>
              <a:rPr lang="en" sz="1400">
                <a:latin typeface="Bitter"/>
                <a:ea typeface="Bitter"/>
                <a:cs typeface="Bitter"/>
                <a:sym typeface="Bitter"/>
              </a:rPr>
              <a:t>Teachers will be available for students daily through office hours </a:t>
            </a:r>
            <a:endParaRPr sz="1400">
              <a:latin typeface="Bitter"/>
              <a:ea typeface="Bitter"/>
              <a:cs typeface="Bitter"/>
              <a:sym typeface="Bitter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itter"/>
              <a:buChar char="–"/>
            </a:pPr>
            <a:r>
              <a:rPr lang="en" sz="1400">
                <a:latin typeface="Bitter"/>
                <a:ea typeface="Bitter"/>
                <a:cs typeface="Bitter"/>
                <a:sym typeface="Bitter"/>
              </a:rPr>
              <a:t>Student-teacher meetings will continue via zoom</a:t>
            </a:r>
            <a:endParaRPr sz="1400"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73400" y="3086375"/>
            <a:ext cx="1768900" cy="17689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/>
        </p:nvSpPr>
        <p:spPr>
          <a:xfrm>
            <a:off x="435275" y="3772300"/>
            <a:ext cx="5481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itter"/>
              <a:buChar char="•"/>
            </a:pPr>
            <a:r>
              <a:rPr lang="en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Students have the option of meeting </a:t>
            </a:r>
            <a:r>
              <a:rPr b="1" lang="en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IN-PERSON </a:t>
            </a:r>
            <a:r>
              <a:rPr lang="en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with teachers by appointment, but only for a scheduled amount of time</a:t>
            </a:r>
            <a:endParaRPr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81" name="Google Shape;81;p16"/>
          <p:cNvSpPr txBox="1"/>
          <p:nvPr>
            <p:ph type="title"/>
          </p:nvPr>
        </p:nvSpPr>
        <p:spPr>
          <a:xfrm flipH="1">
            <a:off x="401700" y="3222475"/>
            <a:ext cx="5935200" cy="712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C4587"/>
                </a:solidFill>
                <a:latin typeface="Bitter"/>
                <a:ea typeface="Bitter"/>
                <a:cs typeface="Bitter"/>
                <a:sym typeface="Bitter"/>
              </a:rPr>
              <a:t>What’s New?</a:t>
            </a:r>
            <a:endParaRPr sz="3000">
              <a:solidFill>
                <a:srgbClr val="1C4587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156150" y="0"/>
            <a:ext cx="8831700" cy="134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" sz="4200">
                <a:solidFill>
                  <a:srgbClr val="0076C0"/>
                </a:solidFill>
                <a:latin typeface="Bitter"/>
                <a:ea typeface="Bitter"/>
                <a:cs typeface="Bitter"/>
                <a:sym typeface="Bitter"/>
              </a:rPr>
              <a:t>Phase 2 Learning Will Begin Monday, April 12</a:t>
            </a:r>
            <a:endParaRPr sz="3700">
              <a:solidFill>
                <a:srgbClr val="0076C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599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457200" y="210775"/>
            <a:ext cx="8340600" cy="87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C4587"/>
                </a:solidFill>
                <a:latin typeface="Bitter"/>
                <a:ea typeface="Bitter"/>
                <a:cs typeface="Bitter"/>
                <a:sym typeface="Bitter"/>
              </a:rPr>
              <a:t>How will In-Person Appointments Work?</a:t>
            </a:r>
            <a:endParaRPr sz="3000">
              <a:solidFill>
                <a:srgbClr val="1C4587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457200" y="1021750"/>
            <a:ext cx="6765900" cy="325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itter"/>
              <a:buChar char="●"/>
            </a:pPr>
            <a:r>
              <a:rPr lang="en" sz="19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Students </a:t>
            </a:r>
            <a:r>
              <a:rPr lang="en" sz="1900">
                <a:latin typeface="Bitter"/>
                <a:ea typeface="Bitter"/>
                <a:cs typeface="Bitter"/>
                <a:sym typeface="Bitter"/>
              </a:rPr>
              <a:t>can</a:t>
            </a:r>
            <a:r>
              <a:rPr lang="en" sz="1900">
                <a:solidFill>
                  <a:schemeClr val="dk1"/>
                </a:solidFill>
                <a:latin typeface="Bitter"/>
                <a:ea typeface="Bitter"/>
                <a:cs typeface="Bitter"/>
                <a:sym typeface="Bitter"/>
              </a:rPr>
              <a:t> be at school for no more than 2 hours, once per week by appointments.  (Monday, Tuesday, Thursday, Friday)</a:t>
            </a:r>
            <a:endParaRPr sz="19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Bitter"/>
              <a:ea typeface="Bitter"/>
              <a:cs typeface="Bitter"/>
              <a:sym typeface="Bitter"/>
            </a:endParaRPr>
          </a:p>
          <a:p>
            <a:pPr indent="-349250" lvl="0" marL="457200" rtl="0" algn="l">
              <a:spcBef>
                <a:spcPts val="1000"/>
              </a:spcBef>
              <a:spcAft>
                <a:spcPts val="0"/>
              </a:spcAft>
              <a:buSzPts val="1900"/>
              <a:buFont typeface="Bitter"/>
              <a:buChar char="●"/>
            </a:pPr>
            <a:r>
              <a:rPr lang="en" sz="1900">
                <a:latin typeface="Bitter"/>
                <a:ea typeface="Bitter"/>
                <a:cs typeface="Bitter"/>
                <a:sym typeface="Bitter"/>
              </a:rPr>
              <a:t>Appointments will be scheduled online or  through your advisor on a weekly basis</a:t>
            </a:r>
            <a:endParaRPr sz="19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0275" y="821175"/>
            <a:ext cx="2650225" cy="432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599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457200" y="210775"/>
            <a:ext cx="8340600" cy="87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C4587"/>
                </a:solidFill>
                <a:latin typeface="Bitter"/>
                <a:ea typeface="Bitter"/>
                <a:cs typeface="Bitter"/>
                <a:sym typeface="Bitter"/>
              </a:rPr>
              <a:t>Do I HAVE to come in for In-Person Appointments?</a:t>
            </a:r>
            <a:endParaRPr sz="3000">
              <a:solidFill>
                <a:srgbClr val="1C4587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493800" y="1902225"/>
            <a:ext cx="8156400" cy="21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Bitter"/>
                <a:ea typeface="Bitter"/>
                <a:cs typeface="Bitter"/>
                <a:sym typeface="Bitter"/>
              </a:rPr>
              <a:t>No, you don’t HAVE to make appointments.  People have different levels of </a:t>
            </a:r>
            <a:r>
              <a:rPr lang="en" sz="1900">
                <a:latin typeface="Bitter"/>
                <a:ea typeface="Bitter"/>
                <a:cs typeface="Bitter"/>
                <a:sym typeface="Bitter"/>
              </a:rPr>
              <a:t>comfort</a:t>
            </a:r>
            <a:r>
              <a:rPr lang="en" sz="1900">
                <a:latin typeface="Bitter"/>
                <a:ea typeface="Bitter"/>
                <a:cs typeface="Bitter"/>
                <a:sym typeface="Bitter"/>
              </a:rPr>
              <a:t> with leaving the house during COVID and that’s ok. But it would be great to see you!  Plus,  in-person meetings can be very helpful when you’re struggling with content.</a:t>
            </a:r>
            <a:endParaRPr sz="1900"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i="1" sz="1900">
              <a:latin typeface="Bitter"/>
              <a:ea typeface="Bitter"/>
              <a:cs typeface="Bitter"/>
              <a:sym typeface="Bitter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599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457200" y="210775"/>
            <a:ext cx="8340600" cy="87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C4587"/>
                </a:solidFill>
                <a:latin typeface="Bitter"/>
                <a:ea typeface="Bitter"/>
                <a:cs typeface="Bitter"/>
                <a:sym typeface="Bitter"/>
              </a:rPr>
              <a:t>What will the week look like?</a:t>
            </a:r>
            <a:endParaRPr sz="3000">
              <a:solidFill>
                <a:srgbClr val="1C4587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457200" y="1174150"/>
            <a:ext cx="8156400" cy="325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92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Bitter"/>
              <a:buChar char="●"/>
            </a:pPr>
            <a:r>
              <a:rPr lang="en" sz="1900">
                <a:latin typeface="Bitter"/>
                <a:ea typeface="Bitter"/>
                <a:cs typeface="Bitter"/>
                <a:sym typeface="Bitter"/>
              </a:rPr>
              <a:t>Your school week will look the same.  The only difference is that you will be able to meet in-person with a staff member for up to 2 hours each week.</a:t>
            </a:r>
            <a:endParaRPr sz="1900">
              <a:latin typeface="Bitter"/>
              <a:ea typeface="Bitter"/>
              <a:cs typeface="Bitter"/>
              <a:sym typeface="Bitter"/>
            </a:endParaRPr>
          </a:p>
          <a:p>
            <a:pPr indent="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Bitter"/>
              <a:ea typeface="Bitter"/>
              <a:cs typeface="Bitter"/>
              <a:sym typeface="Bitter"/>
            </a:endParaRPr>
          </a:p>
          <a:p>
            <a:pPr indent="-349250" lvl="0" marL="457200" rtl="0" algn="l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SzPts val="1900"/>
              <a:buFont typeface="Bitter"/>
              <a:buChar char="●"/>
            </a:pPr>
            <a:r>
              <a:rPr lang="en" sz="1900">
                <a:latin typeface="Bitter"/>
                <a:ea typeface="Bitter"/>
                <a:cs typeface="Bitter"/>
                <a:sym typeface="Bitter"/>
              </a:rPr>
              <a:t>Wednesdays will continue to be AHA Days and the building will be closed to students.</a:t>
            </a:r>
            <a:endParaRPr sz="1400">
              <a:solidFill>
                <a:schemeClr val="dk1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15775" y="3176250"/>
            <a:ext cx="1882025" cy="188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599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C4587"/>
                </a:solidFill>
                <a:latin typeface="Bitter"/>
                <a:ea typeface="Bitter"/>
                <a:cs typeface="Bitter"/>
                <a:sym typeface="Bitter"/>
              </a:rPr>
              <a:t>Health and Safety Measures</a:t>
            </a:r>
            <a:r>
              <a:rPr lang="en" sz="3000">
                <a:solidFill>
                  <a:srgbClr val="0194D3"/>
                </a:solidFill>
              </a:rPr>
              <a:t> </a:t>
            </a:r>
            <a:endParaRPr sz="3000">
              <a:solidFill>
                <a:srgbClr val="0194D3"/>
              </a:solidFill>
            </a:endParaRPr>
          </a:p>
        </p:txBody>
      </p:sp>
      <p:sp>
        <p:nvSpPr>
          <p:cNvPr id="108" name="Google Shape;108;p20"/>
          <p:cNvSpPr txBox="1"/>
          <p:nvPr/>
        </p:nvSpPr>
        <p:spPr>
          <a:xfrm>
            <a:off x="583000" y="897450"/>
            <a:ext cx="7989600" cy="366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b="1" lang="en" sz="1600">
                <a:latin typeface="Bitter"/>
                <a:ea typeface="Bitter"/>
                <a:cs typeface="Bitter"/>
                <a:sym typeface="Bitter"/>
              </a:rPr>
              <a:t>Social Distancing:</a:t>
            </a:r>
            <a:r>
              <a:rPr lang="en" sz="1600"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" sz="1600">
                <a:latin typeface="Bitter"/>
                <a:ea typeface="Bitter"/>
                <a:cs typeface="Bitter"/>
                <a:sym typeface="Bitter"/>
              </a:rPr>
              <a:t>A minimum of 3 feet will be required at all times. Only 4 students allowed per classroom.</a:t>
            </a:r>
            <a:endParaRPr sz="1600">
              <a:latin typeface="Bitter"/>
              <a:ea typeface="Bitter"/>
              <a:cs typeface="Bitter"/>
              <a:sym typeface="Bitter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Bitter"/>
              <a:ea typeface="Bitter"/>
              <a:cs typeface="Bitter"/>
              <a:sym typeface="Bitter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 u="sng">
                <a:solidFill>
                  <a:srgbClr val="6D9EEB"/>
                </a:solidFill>
                <a:latin typeface="Bitter"/>
                <a:ea typeface="Bitter"/>
                <a:cs typeface="Bitter"/>
                <a:sym typeface="Bitter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</a:t>
            </a:r>
            <a:r>
              <a:rPr b="1" lang="en" sz="1600" u="sng">
                <a:solidFill>
                  <a:srgbClr val="6D9EEB"/>
                </a:solidFill>
                <a:latin typeface="Bitter"/>
                <a:ea typeface="Bitter"/>
                <a:cs typeface="Bitter"/>
                <a:sym typeface="Bitter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ncreased Daily Disinfecting</a:t>
            </a:r>
            <a:r>
              <a:rPr b="1" lang="en" sz="1600">
                <a:latin typeface="Bitter"/>
                <a:ea typeface="Bitter"/>
                <a:cs typeface="Bitter"/>
                <a:sym typeface="Bitter"/>
              </a:rPr>
              <a:t>: </a:t>
            </a:r>
            <a:r>
              <a:rPr lang="en" sz="1600">
                <a:latin typeface="Bitter"/>
                <a:ea typeface="Bitter"/>
                <a:cs typeface="Bitter"/>
                <a:sym typeface="Bitter"/>
              </a:rPr>
              <a:t>Custodial staff prioritize high-touch areas such as door handles, switches, hand railings, desks and bathrooms. Bleach wipes and disinfectant sprays are available for staff use on-site.  </a:t>
            </a:r>
            <a:br>
              <a:rPr lang="en" sz="1600">
                <a:latin typeface="Bitter"/>
                <a:ea typeface="Bitter"/>
                <a:cs typeface="Bitter"/>
                <a:sym typeface="Bitter"/>
              </a:rPr>
            </a:br>
            <a:endParaRPr sz="1600">
              <a:latin typeface="Bitter"/>
              <a:ea typeface="Bitter"/>
              <a:cs typeface="Bitter"/>
              <a:sym typeface="Bitter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 u="sng">
                <a:solidFill>
                  <a:srgbClr val="6D9EEB"/>
                </a:solidFill>
                <a:latin typeface="Bitter"/>
                <a:ea typeface="Bitter"/>
                <a:cs typeface="Bitter"/>
                <a:sym typeface="Bitter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Face Coverings</a:t>
            </a:r>
            <a:r>
              <a:rPr b="1" lang="en" sz="1600">
                <a:latin typeface="Bitter"/>
                <a:ea typeface="Bitter"/>
                <a:cs typeface="Bitter"/>
                <a:sym typeface="Bitter"/>
              </a:rPr>
              <a:t>: </a:t>
            </a:r>
            <a:r>
              <a:rPr lang="en" sz="1600">
                <a:latin typeface="Bitter"/>
                <a:ea typeface="Bitter"/>
                <a:cs typeface="Bitter"/>
                <a:sym typeface="Bitter"/>
              </a:rPr>
              <a:t>Required for all students and staff unless medically exempt (please send proof to covid@academicarts.org). Extras are available at school if needed. Face coverings MUST cover both mouth and nose at all times.</a:t>
            </a:r>
            <a:endParaRPr sz="1600">
              <a:latin typeface="Bitter"/>
              <a:ea typeface="Bitter"/>
              <a:cs typeface="Bitter"/>
              <a:sym typeface="Bitte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Bitter"/>
              <a:ea typeface="Bitter"/>
              <a:cs typeface="Bitter"/>
              <a:sym typeface="Bitter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b="1" lang="en" sz="1600" u="sng">
                <a:solidFill>
                  <a:srgbClr val="6D9EEB"/>
                </a:solidFill>
                <a:latin typeface="Bitter"/>
                <a:ea typeface="Bitter"/>
                <a:cs typeface="Bitter"/>
                <a:sym typeface="Bitter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Daily Health Screening</a:t>
            </a:r>
            <a:r>
              <a:rPr b="1" lang="en" sz="1600">
                <a:latin typeface="Bitter"/>
                <a:ea typeface="Bitter"/>
                <a:cs typeface="Bitter"/>
                <a:sym typeface="Bitter"/>
              </a:rPr>
              <a:t>: </a:t>
            </a:r>
            <a:r>
              <a:rPr lang="en" sz="1600">
                <a:latin typeface="Bitter"/>
                <a:ea typeface="Bitter"/>
                <a:cs typeface="Bitter"/>
                <a:sym typeface="Bitter"/>
              </a:rPr>
              <a:t>Families should check for symptoms every </a:t>
            </a:r>
            <a:br>
              <a:rPr lang="en" sz="1600">
                <a:latin typeface="Bitter"/>
                <a:ea typeface="Bitter"/>
                <a:cs typeface="Bitter"/>
                <a:sym typeface="Bitter"/>
              </a:rPr>
            </a:br>
            <a:r>
              <a:rPr lang="en" sz="1600">
                <a:latin typeface="Bitter"/>
                <a:ea typeface="Bitter"/>
                <a:cs typeface="Bitter"/>
                <a:sym typeface="Bitter"/>
              </a:rPr>
              <a:t>morning before sending your student to school. </a:t>
            </a:r>
            <a:r>
              <a:rPr b="1" lang="en" sz="1600">
                <a:latin typeface="Bitter"/>
                <a:ea typeface="Bitter"/>
                <a:cs typeface="Bitter"/>
                <a:sym typeface="Bitter"/>
              </a:rPr>
              <a:t>If they are sick, </a:t>
            </a:r>
            <a:br>
              <a:rPr b="1" lang="en" sz="1600">
                <a:latin typeface="Bitter"/>
                <a:ea typeface="Bitter"/>
                <a:cs typeface="Bitter"/>
                <a:sym typeface="Bitter"/>
              </a:rPr>
            </a:br>
            <a:r>
              <a:rPr b="1" lang="en" sz="1600">
                <a:latin typeface="Bitter"/>
                <a:ea typeface="Bitter"/>
                <a:cs typeface="Bitter"/>
                <a:sym typeface="Bitter"/>
              </a:rPr>
              <a:t>they must stay home and be reported absent.</a:t>
            </a:r>
            <a:endParaRPr b="1" sz="1600"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28800" y="3461100"/>
            <a:ext cx="1644925" cy="1644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599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/>
        </p:nvSpPr>
        <p:spPr>
          <a:xfrm>
            <a:off x="388750" y="1063375"/>
            <a:ext cx="5396700" cy="38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Bitter"/>
              <a:buChar char="●"/>
            </a:pPr>
            <a:r>
              <a:rPr lang="en" sz="1500">
                <a:latin typeface="Bitter"/>
                <a:ea typeface="Bitter"/>
                <a:cs typeface="Bitter"/>
                <a:sym typeface="Bitter"/>
              </a:rPr>
              <a:t>COVID-19 Reporting</a:t>
            </a:r>
            <a:endParaRPr sz="1500">
              <a:latin typeface="Bitter"/>
              <a:ea typeface="Bitter"/>
              <a:cs typeface="Bitter"/>
              <a:sym typeface="Bitter"/>
            </a:endParaRPr>
          </a:p>
          <a:p>
            <a:pPr indent="-323850" lvl="1" marL="914400" rtl="0" algn="l">
              <a:spcBef>
                <a:spcPts val="800"/>
              </a:spcBef>
              <a:spcAft>
                <a:spcPts val="0"/>
              </a:spcAft>
              <a:buSzPts val="1500"/>
              <a:buChar char="○"/>
            </a:pPr>
            <a:r>
              <a:rPr lang="en" sz="1500">
                <a:latin typeface="Bitter"/>
                <a:ea typeface="Bitter"/>
                <a:cs typeface="Bitter"/>
                <a:sym typeface="Bitter"/>
              </a:rPr>
              <a:t>If your student is sick or has had close contact </a:t>
            </a:r>
            <a:br>
              <a:rPr lang="en" sz="1500">
                <a:latin typeface="Bitter"/>
                <a:ea typeface="Bitter"/>
                <a:cs typeface="Bitter"/>
                <a:sym typeface="Bitter"/>
              </a:rPr>
            </a:br>
            <a:r>
              <a:rPr lang="en" sz="1500">
                <a:latin typeface="Bitter"/>
                <a:ea typeface="Bitter"/>
                <a:cs typeface="Bitter"/>
                <a:sym typeface="Bitter"/>
              </a:rPr>
              <a:t>with someone who tested positive for COVID-19, </a:t>
            </a:r>
            <a:r>
              <a:rPr b="1" lang="en" sz="1500">
                <a:latin typeface="Bitter"/>
                <a:ea typeface="Bitter"/>
                <a:cs typeface="Bitter"/>
                <a:sym typeface="Bitter"/>
              </a:rPr>
              <a:t>do not send them to school</a:t>
            </a:r>
            <a:r>
              <a:rPr lang="en" sz="1500">
                <a:latin typeface="Bitter"/>
                <a:ea typeface="Bitter"/>
                <a:cs typeface="Bitter"/>
                <a:sym typeface="Bitter"/>
              </a:rPr>
              <a:t> and submit a report to the </a:t>
            </a:r>
            <a:r>
              <a:rPr lang="en" sz="1500" u="sng">
                <a:solidFill>
                  <a:srgbClr val="6D9EEB"/>
                </a:solidFill>
                <a:latin typeface="Bitter"/>
                <a:ea typeface="Bitter"/>
                <a:cs typeface="Bitter"/>
                <a:sym typeface="Bitter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COVID-19 Reporting System</a:t>
            </a:r>
            <a:r>
              <a:rPr lang="en" sz="1500">
                <a:solidFill>
                  <a:srgbClr val="3C78D8"/>
                </a:solidFill>
                <a:latin typeface="Bitter"/>
                <a:ea typeface="Bitter"/>
                <a:cs typeface="Bitter"/>
                <a:sym typeface="Bitter"/>
              </a:rPr>
              <a:t> </a:t>
            </a:r>
            <a:r>
              <a:rPr lang="en" sz="1500">
                <a:latin typeface="Bitter"/>
                <a:ea typeface="Bitter"/>
                <a:cs typeface="Bitter"/>
                <a:sym typeface="Bitter"/>
              </a:rPr>
              <a:t>the same day for next steps</a:t>
            </a:r>
            <a:endParaRPr sz="1500">
              <a:latin typeface="Bitter"/>
              <a:ea typeface="Bitter"/>
              <a:cs typeface="Bitter"/>
              <a:sym typeface="Bitter"/>
            </a:endParaRPr>
          </a:p>
          <a:p>
            <a:pPr indent="-323850" lvl="1" marL="914400" rtl="0" algn="l">
              <a:spcBef>
                <a:spcPts val="800"/>
              </a:spcBef>
              <a:spcAft>
                <a:spcPts val="0"/>
              </a:spcAft>
              <a:buSzPts val="1500"/>
              <a:buFont typeface="Bitter"/>
              <a:buChar char="○"/>
            </a:pPr>
            <a:r>
              <a:rPr lang="en" sz="1500">
                <a:latin typeface="Bitter"/>
                <a:ea typeface="Bitter"/>
                <a:cs typeface="Bitter"/>
                <a:sym typeface="Bitter"/>
              </a:rPr>
              <a:t>Students who become sick during the school day will be isolated (under supervision) until they can be picked up.</a:t>
            </a:r>
            <a:r>
              <a:rPr lang="en" sz="1500">
                <a:latin typeface="Bitter"/>
                <a:ea typeface="Bitter"/>
                <a:cs typeface="Bitter"/>
                <a:sym typeface="Bitter"/>
              </a:rPr>
              <a:t> Prompt pickup is essential.</a:t>
            </a:r>
            <a:endParaRPr sz="1500">
              <a:latin typeface="Bitter"/>
              <a:ea typeface="Bitter"/>
              <a:cs typeface="Bitter"/>
              <a:sym typeface="Bitter"/>
            </a:endParaRPr>
          </a:p>
          <a:p>
            <a:pPr indent="-323850" lvl="0" marL="457200" rtl="0" algn="l">
              <a:spcBef>
                <a:spcPts val="800"/>
              </a:spcBef>
              <a:spcAft>
                <a:spcPts val="0"/>
              </a:spcAft>
              <a:buSzPts val="1500"/>
              <a:buFont typeface="Bitter"/>
              <a:buChar char="●"/>
            </a:pPr>
            <a:r>
              <a:rPr lang="en" sz="1500">
                <a:latin typeface="Bitter"/>
                <a:ea typeface="Bitter"/>
                <a:cs typeface="Bitter"/>
                <a:sym typeface="Bitter"/>
              </a:rPr>
              <a:t>When there is a case at school, the </a:t>
            </a:r>
            <a:r>
              <a:rPr lang="en" sz="1500" u="sng">
                <a:solidFill>
                  <a:srgbClr val="6D9EEB"/>
                </a:solidFill>
                <a:latin typeface="Bitter"/>
                <a:ea typeface="Bitter"/>
                <a:cs typeface="Bitter"/>
                <a:sym typeface="Bitter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COVID-19 Communications Protocol </a:t>
            </a:r>
            <a:r>
              <a:rPr lang="en" sz="1500">
                <a:latin typeface="Bitter"/>
                <a:ea typeface="Bitter"/>
                <a:cs typeface="Bitter"/>
                <a:sym typeface="Bitter"/>
              </a:rPr>
              <a:t>will be followed to determine notifications needed</a:t>
            </a:r>
            <a:endParaRPr sz="1500">
              <a:latin typeface="Bitter"/>
              <a:ea typeface="Bitter"/>
              <a:cs typeface="Bitter"/>
              <a:sym typeface="Bitter"/>
            </a:endParaRPr>
          </a:p>
          <a:p>
            <a:pPr indent="-323850" lvl="0" marL="457200" rtl="0" algn="l">
              <a:spcBef>
                <a:spcPts val="800"/>
              </a:spcBef>
              <a:spcAft>
                <a:spcPts val="800"/>
              </a:spcAft>
              <a:buSzPts val="1500"/>
              <a:buFont typeface="Bitter"/>
              <a:buChar char="●"/>
            </a:pPr>
            <a:r>
              <a:rPr lang="en" sz="1500">
                <a:latin typeface="Bitter"/>
                <a:ea typeface="Bitter"/>
                <a:cs typeface="Bitter"/>
                <a:sym typeface="Bitter"/>
              </a:rPr>
              <a:t>Students who are quarantined will resume distance learning until they are cleared to return</a:t>
            </a:r>
            <a:endParaRPr sz="1500">
              <a:latin typeface="Bitter"/>
              <a:ea typeface="Bitter"/>
              <a:cs typeface="Bitter"/>
              <a:sym typeface="Bitter"/>
            </a:endParaRPr>
          </a:p>
        </p:txBody>
      </p:sp>
      <p:sp>
        <p:nvSpPr>
          <p:cNvPr id="115" name="Google Shape;115;p2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C4587"/>
                </a:solidFill>
                <a:latin typeface="Bitter"/>
                <a:ea typeface="Bitter"/>
                <a:cs typeface="Bitter"/>
                <a:sym typeface="Bitter"/>
              </a:rPr>
              <a:t>COVID-19 Reporting</a:t>
            </a:r>
            <a:endParaRPr sz="3000">
              <a:solidFill>
                <a:srgbClr val="1C4587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id="116" name="Google Shape;116;p21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68725" y="369938"/>
            <a:ext cx="2418087" cy="2418087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1"/>
          <p:cNvSpPr txBox="1"/>
          <p:nvPr/>
        </p:nvSpPr>
        <p:spPr>
          <a:xfrm>
            <a:off x="6913613" y="1055638"/>
            <a:ext cx="11283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F2CC"/>
                </a:solidFill>
              </a:rPr>
              <a:t>AAHS Covid Reporting System</a:t>
            </a:r>
            <a:endParaRPr b="1">
              <a:solidFill>
                <a:srgbClr val="FFF2CC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599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idx="4294967295" type="title"/>
          </p:nvPr>
        </p:nvSpPr>
        <p:spPr>
          <a:xfrm>
            <a:off x="735300" y="162825"/>
            <a:ext cx="76734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700">
                <a:solidFill>
                  <a:srgbClr val="1C4587"/>
                </a:solidFill>
                <a:latin typeface="Bitter"/>
                <a:ea typeface="Bitter"/>
                <a:cs typeface="Bitter"/>
                <a:sym typeface="Bitter"/>
              </a:rPr>
              <a:t>Questions?</a:t>
            </a:r>
            <a:endParaRPr sz="4700">
              <a:solidFill>
                <a:srgbClr val="1C4587"/>
              </a:solidFill>
              <a:latin typeface="Bitter"/>
              <a:ea typeface="Bitter"/>
              <a:cs typeface="Bitter"/>
              <a:sym typeface="Bitter"/>
            </a:endParaRPr>
          </a:p>
        </p:txBody>
      </p:sp>
      <p:pic>
        <p:nvPicPr>
          <p:cNvPr id="123" name="Google Shape;12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7288" y="800525"/>
            <a:ext cx="4829425" cy="39427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2"/>
          <p:cNvSpPr txBox="1"/>
          <p:nvPr/>
        </p:nvSpPr>
        <p:spPr>
          <a:xfrm>
            <a:off x="2036875" y="4654475"/>
            <a:ext cx="7149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C4587"/>
                </a:solidFill>
                <a:latin typeface="Open Sans"/>
                <a:ea typeface="Open Sans"/>
                <a:cs typeface="Open Sans"/>
                <a:sym typeface="Open Sans"/>
              </a:rPr>
              <a:t>Contact your Advisor OR you can email covid@academicarts.org</a:t>
            </a:r>
            <a:endParaRPr>
              <a:solidFill>
                <a:srgbClr val="1C458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FCBE46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